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4" r:id="rId4"/>
    <p:sldId id="258" r:id="rId5"/>
    <p:sldId id="262" r:id="rId6"/>
    <p:sldId id="261" r:id="rId7"/>
    <p:sldId id="263" r:id="rId8"/>
    <p:sldId id="260" r:id="rId9"/>
    <p:sldId id="267" r:id="rId10"/>
    <p:sldId id="265" r:id="rId11"/>
    <p:sldId id="269" r:id="rId12"/>
    <p:sldId id="268" r:id="rId13"/>
    <p:sldId id="266" r:id="rId1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99" autoAdjust="0"/>
    <p:restoredTop sz="94576"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100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Ref idx="1002">
        <a:schemeClr val="bg2"/>
      </p:bgRef>
    </p:bg>
    <p:spTree>
      <p:nvGrpSpPr>
        <p:cNvPr id="1" name=""/>
        <p:cNvGrpSpPr/>
        <p:nvPr/>
      </p:nvGrpSpPr>
      <p:grpSpPr>
        <a:xfrm>
          <a:off x="0" y="0"/>
          <a:ext cx="0" cy="0"/>
          <a:chOff x="0" y="0"/>
          <a:chExt cx="0" cy="0"/>
        </a:xfrm>
      </p:grpSpPr>
      <p:sp>
        <p:nvSpPr>
          <p:cNvPr id="9" name="Titel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17" name="Untertitel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30" name="Datumsplatzhalter 29"/>
          <p:cNvSpPr>
            <a:spLocks noGrp="1"/>
          </p:cNvSpPr>
          <p:nvPr>
            <p:ph type="dt" sz="half" idx="10"/>
          </p:nvPr>
        </p:nvSpPr>
        <p:spPr/>
        <p:txBody>
          <a:bodyPr/>
          <a:lstStyle/>
          <a:p>
            <a:fld id="{C833B76C-3639-46A0-AB7D-489A42B057C1}" type="datetimeFigureOut">
              <a:rPr lang="de-DE" smtClean="0"/>
              <a:pPr/>
              <a:t>08.04.2011</a:t>
            </a:fld>
            <a:endParaRPr lang="de-DE"/>
          </a:p>
        </p:txBody>
      </p:sp>
      <p:sp>
        <p:nvSpPr>
          <p:cNvPr id="19" name="Fußzeilenplatzhalter 18"/>
          <p:cNvSpPr>
            <a:spLocks noGrp="1"/>
          </p:cNvSpPr>
          <p:nvPr>
            <p:ph type="ftr" sz="quarter" idx="11"/>
          </p:nvPr>
        </p:nvSpPr>
        <p:spPr/>
        <p:txBody>
          <a:bodyPr/>
          <a:lstStyle/>
          <a:p>
            <a:endParaRPr lang="de-DE"/>
          </a:p>
        </p:txBody>
      </p:sp>
      <p:sp>
        <p:nvSpPr>
          <p:cNvPr id="27" name="Foliennummernplatzhalter 26"/>
          <p:cNvSpPr>
            <a:spLocks noGrp="1"/>
          </p:cNvSpPr>
          <p:nvPr>
            <p:ph type="sldNum" sz="quarter" idx="12"/>
          </p:nvPr>
        </p:nvSpPr>
        <p:spPr/>
        <p:txBody>
          <a:bodyPr/>
          <a:lstStyle/>
          <a:p>
            <a:fld id="{2C4EF8EC-6FA2-4FAD-9977-28D749C46BF3}" type="slidenum">
              <a:rPr lang="de-DE" smtClean="0"/>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C833B76C-3639-46A0-AB7D-489A42B057C1}" type="datetimeFigureOut">
              <a:rPr lang="de-DE" smtClean="0"/>
              <a:pPr/>
              <a:t>08.04.2011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C4EF8EC-6FA2-4FAD-9977-28D749C46BF3}"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914401"/>
            <a:ext cx="2057400" cy="5211763"/>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914401"/>
            <a:ext cx="6019800" cy="5211763"/>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C833B76C-3639-46A0-AB7D-489A42B057C1}" type="datetimeFigureOut">
              <a:rPr lang="de-DE" smtClean="0"/>
              <a:pPr/>
              <a:t>08.04.2011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C4EF8EC-6FA2-4FAD-9977-28D749C46BF3}"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C833B76C-3639-46A0-AB7D-489A42B057C1}" type="datetimeFigureOut">
              <a:rPr lang="de-DE" smtClean="0"/>
              <a:pPr/>
              <a:t>08.04.2011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C4EF8EC-6FA2-4FAD-9977-28D749C46BF3}"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p>
            <a:fld id="{C833B76C-3639-46A0-AB7D-489A42B057C1}" type="datetimeFigureOut">
              <a:rPr lang="de-DE" smtClean="0"/>
              <a:pPr/>
              <a:t>08.04.2011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C4EF8EC-6FA2-4FAD-9977-28D749C46BF3}" type="slidenum">
              <a:rPr lang="de-DE" smtClean="0"/>
              <a:pPr/>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C833B76C-3639-46A0-AB7D-489A42B057C1}" type="datetimeFigureOut">
              <a:rPr lang="de-DE" smtClean="0"/>
              <a:pPr/>
              <a:t>08.04.2011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C4EF8EC-6FA2-4FAD-9977-28D749C46BF3}"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tIns="45720" anchor="b"/>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C833B76C-3639-46A0-AB7D-489A42B057C1}" type="datetimeFigureOut">
              <a:rPr lang="de-DE" smtClean="0"/>
              <a:pPr/>
              <a:t>08.04.2011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C4EF8EC-6FA2-4FAD-9977-28D749C46BF3}"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C833B76C-3639-46A0-AB7D-489A42B057C1}" type="datetimeFigureOut">
              <a:rPr lang="de-DE" smtClean="0"/>
              <a:pPr/>
              <a:t>08.04.2011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C4EF8EC-6FA2-4FAD-9977-28D749C46BF3}"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833B76C-3639-46A0-AB7D-489A42B057C1}" type="datetimeFigureOut">
              <a:rPr lang="de-DE" smtClean="0"/>
              <a:pPr/>
              <a:t>08.04.2011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C4EF8EC-6FA2-4FAD-9977-28D749C46BF3}"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C833B76C-3639-46A0-AB7D-489A42B057C1}" type="datetimeFigureOut">
              <a:rPr lang="de-DE" smtClean="0"/>
              <a:pPr/>
              <a:t>08.04.2011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C4EF8EC-6FA2-4FAD-9977-28D749C46BF3}"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9" name="Eine Ecke des Rechtecks schneiden und abrunde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htwinkliges Dreiec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de-DE" smtClean="0"/>
              <a:t>Titelmasterformat durch Klicken bearbeiten</a:t>
            </a:r>
            <a:endParaRPr kumimoji="0" lang="en-US"/>
          </a:p>
        </p:txBody>
      </p:sp>
      <p:sp>
        <p:nvSpPr>
          <p:cNvPr id="4" name="Textplatzhalt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fld id="{C833B76C-3639-46A0-AB7D-489A42B057C1}" type="datetimeFigureOut">
              <a:rPr lang="de-DE" smtClean="0"/>
              <a:pPr/>
              <a:t>08.04.2011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a:xfrm>
            <a:off x="8077200" y="6356350"/>
            <a:ext cx="609600" cy="365125"/>
          </a:xfrm>
        </p:spPr>
        <p:txBody>
          <a:bodyPr/>
          <a:lstStyle/>
          <a:p>
            <a:fld id="{2C4EF8EC-6FA2-4FAD-9977-28D749C46BF3}" type="slidenum">
              <a:rPr lang="de-DE" smtClean="0"/>
              <a:pPr/>
              <a:t>‹Nr.›</a:t>
            </a:fld>
            <a:endParaRPr lang="de-DE"/>
          </a:p>
        </p:txBody>
      </p:sp>
      <p:sp>
        <p:nvSpPr>
          <p:cNvPr id="3" name="Bildplatzhalt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de-DE" smtClean="0"/>
              <a:t>Bild durch Klicken auf Symbol hinzufügen</a:t>
            </a:r>
            <a:endParaRPr kumimoji="0" lang="en-US" dirty="0"/>
          </a:p>
        </p:txBody>
      </p:sp>
      <p:sp>
        <p:nvSpPr>
          <p:cNvPr id="10" name="Freihand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ihand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ihand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ihand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elplatzhalt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de-DE" smtClean="0"/>
              <a:t>Titelmasterformat durch Klicken bearbeiten</a:t>
            </a:r>
            <a:endParaRPr kumimoji="0" lang="en-US"/>
          </a:p>
        </p:txBody>
      </p:sp>
      <p:sp>
        <p:nvSpPr>
          <p:cNvPr id="30" name="Textplatzhalt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0" name="Datumsplatzhalt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833B76C-3639-46A0-AB7D-489A42B057C1}" type="datetimeFigureOut">
              <a:rPr lang="de-DE" smtClean="0"/>
              <a:pPr/>
              <a:t>08.04.2011</a:t>
            </a:fld>
            <a:endParaRPr lang="de-DE"/>
          </a:p>
        </p:txBody>
      </p:sp>
      <p:sp>
        <p:nvSpPr>
          <p:cNvPr id="22" name="Fußzeilenplatzhalt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de-DE"/>
          </a:p>
        </p:txBody>
      </p:sp>
      <p:sp>
        <p:nvSpPr>
          <p:cNvPr id="18" name="Foliennummernplatzhalt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C4EF8EC-6FA2-4FAD-9977-28D749C46BF3}" type="slidenum">
              <a:rPr lang="de-DE" smtClean="0"/>
              <a:pPr/>
              <a:t>‹Nr.›</a:t>
            </a:fld>
            <a:endParaRPr lang="de-DE"/>
          </a:p>
        </p:txBody>
      </p:sp>
      <p:grpSp>
        <p:nvGrpSpPr>
          <p:cNvPr id="2" name="Gruppieren 1"/>
          <p:cNvGrpSpPr/>
          <p:nvPr/>
        </p:nvGrpSpPr>
        <p:grpSpPr>
          <a:xfrm>
            <a:off x="-19017" y="202408"/>
            <a:ext cx="9180548" cy="649224"/>
            <a:chOff x="-19045" y="216550"/>
            <a:chExt cx="9180548" cy="649224"/>
          </a:xfrm>
        </p:grpSpPr>
        <p:sp>
          <p:nvSpPr>
            <p:cNvPr id="12" name="Freihand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ihand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bmu.de/reden/bundesumweltminister_dr_norbert_roettgen/doc/45890.php" TargetMode="External"/><Relationship Id="rId2" Type="http://schemas.openxmlformats.org/officeDocument/2006/relationships/hyperlink" Target="http://www.bmu.de/energiekonzept/doc/46508.php" TargetMode="Externa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pPr algn="ctr"/>
            <a:r>
              <a:rPr lang="de-DE" dirty="0" smtClean="0"/>
              <a:t>Umweltsünder – </a:t>
            </a:r>
            <a:r>
              <a:rPr lang="de-DE" dirty="0" err="1" smtClean="0"/>
              <a:t>Umweltverschmutzer</a:t>
            </a:r>
            <a:r>
              <a:rPr lang="de-DE" dirty="0" smtClean="0"/>
              <a:t>?</a:t>
            </a:r>
            <a:endParaRPr lang="de-DE" dirty="0"/>
          </a:p>
        </p:txBody>
      </p:sp>
      <p:sp>
        <p:nvSpPr>
          <p:cNvPr id="3" name="Untertitel 2"/>
          <p:cNvSpPr>
            <a:spLocks noGrp="1"/>
          </p:cNvSpPr>
          <p:nvPr>
            <p:ph type="subTitle" idx="1"/>
          </p:nvPr>
        </p:nvSpPr>
        <p:spPr/>
        <p:txBody>
          <a:bodyPr>
            <a:normAutofit fontScale="77500" lnSpcReduction="20000"/>
          </a:bodyPr>
          <a:lstStyle/>
          <a:p>
            <a:pPr algn="ctr"/>
            <a:r>
              <a:rPr lang="de-DE" dirty="0" smtClean="0"/>
              <a:t>Ethisch-philosophische Überlegungen zum Umweltschutz</a:t>
            </a:r>
          </a:p>
          <a:p>
            <a:pPr algn="ctr"/>
            <a:endParaRPr lang="de-DE" dirty="0" smtClean="0"/>
          </a:p>
          <a:p>
            <a:pPr algn="ctr"/>
            <a:r>
              <a:rPr lang="de-DE" sz="1600" dirty="0" smtClean="0"/>
              <a:t>Vortrag bei der Fachtagung der Hanns-Seidel-Stiftung:</a:t>
            </a:r>
          </a:p>
          <a:p>
            <a:pPr algn="ctr"/>
            <a:r>
              <a:rPr lang="de-DE" sz="1600" dirty="0" smtClean="0"/>
              <a:t>"Heiter bis wolkig - Klima, Wetter, Vorhersage“ </a:t>
            </a:r>
          </a:p>
          <a:p>
            <a:pPr algn="ctr"/>
            <a:r>
              <a:rPr lang="de-DE" sz="1600" dirty="0" smtClean="0"/>
              <a:t>im  Bildungszentrum Kloster Banz</a:t>
            </a:r>
          </a:p>
          <a:p>
            <a:pPr algn="ctr"/>
            <a:endParaRPr lang="de-DE" sz="1600" dirty="0" smtClean="0"/>
          </a:p>
          <a:p>
            <a:pPr algn="ctr"/>
            <a:r>
              <a:rPr lang="de-DE" sz="1600" dirty="0" smtClean="0"/>
              <a:t>Dipl. Theol. Thomas Bauer, M.A.</a:t>
            </a:r>
          </a:p>
          <a:p>
            <a:endParaRPr lang="de-D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a:spLocks noGrp="1"/>
          </p:cNvSpPr>
          <p:nvPr>
            <p:ph type="title"/>
          </p:nvPr>
        </p:nvSpPr>
        <p:spPr>
          <a:xfrm>
            <a:off x="457200" y="-214338"/>
            <a:ext cx="8305800" cy="1143000"/>
          </a:xfrm>
        </p:spPr>
        <p:txBody>
          <a:bodyPr/>
          <a:lstStyle/>
          <a:p>
            <a:pPr algn="ctr"/>
            <a:r>
              <a:rPr lang="de-DE" dirty="0" smtClean="0"/>
              <a:t>Ethische Überlegungen II</a:t>
            </a:r>
            <a:endParaRPr lang="de-DE" dirty="0"/>
          </a:p>
        </p:txBody>
      </p:sp>
      <p:pic>
        <p:nvPicPr>
          <p:cNvPr id="3074" name="Picture 2" descr="Schaubild für eine anthropozentrische (nur der Mensch), pathozentrische (Mensch und leidensfähiges Lebewesen), biozentrische (Mensch, Tier, Pflanze) und holistische (Mensch, Tier, Pflanze, unbelebte Materie) Unterteilung der Umweltethik nach dem jeweiligen Träger von Rechten. Bei den Umweltethiken jenseits der anthropozentrischen erfolgt eine Durchbrechung, dass der Mensch alleine der Träger von Rechten ist."/>
          <p:cNvPicPr>
            <a:picLocks noChangeAspect="1" noChangeArrowheads="1"/>
          </p:cNvPicPr>
          <p:nvPr/>
        </p:nvPicPr>
        <p:blipFill>
          <a:blip r:embed="rId2"/>
          <a:srcRect/>
          <a:stretch>
            <a:fillRect/>
          </a:stretch>
        </p:blipFill>
        <p:spPr bwMode="auto">
          <a:xfrm>
            <a:off x="500034" y="1214422"/>
            <a:ext cx="8382000" cy="509587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214338"/>
            <a:ext cx="8229600" cy="1143000"/>
          </a:xfrm>
        </p:spPr>
        <p:txBody>
          <a:bodyPr/>
          <a:lstStyle/>
          <a:p>
            <a:pPr algn="ctr"/>
            <a:r>
              <a:rPr lang="de-DE" dirty="0" smtClean="0"/>
              <a:t>Ethische Überlegungen II</a:t>
            </a:r>
            <a:endParaRPr lang="de-DE" dirty="0"/>
          </a:p>
        </p:txBody>
      </p:sp>
      <p:sp>
        <p:nvSpPr>
          <p:cNvPr id="3" name="Inhaltsplatzhalter 2"/>
          <p:cNvSpPr>
            <a:spLocks noGrp="1"/>
          </p:cNvSpPr>
          <p:nvPr>
            <p:ph idx="1"/>
          </p:nvPr>
        </p:nvSpPr>
        <p:spPr>
          <a:xfrm>
            <a:off x="457200" y="1142984"/>
            <a:ext cx="8229600" cy="4389120"/>
          </a:xfrm>
        </p:spPr>
        <p:txBody>
          <a:bodyPr/>
          <a:lstStyle/>
          <a:p>
            <a:r>
              <a:rPr lang="de-DE" dirty="0" smtClean="0"/>
              <a:t>WICHTIG: </a:t>
            </a:r>
            <a:r>
              <a:rPr lang="de-DE" b="1" dirty="0" smtClean="0"/>
              <a:t>Finale</a:t>
            </a:r>
            <a:r>
              <a:rPr lang="de-DE" dirty="0" smtClean="0"/>
              <a:t> Denkweise! </a:t>
            </a:r>
            <a:r>
              <a:rPr lang="de-DE" sz="1400" dirty="0" smtClean="0"/>
              <a:t>(Es muss vom Ende her gedacht werden)</a:t>
            </a:r>
          </a:p>
          <a:p>
            <a:r>
              <a:rPr lang="de-DE" sz="2200" b="1" dirty="0" smtClean="0"/>
              <a:t>ALLE </a:t>
            </a:r>
            <a:r>
              <a:rPr lang="de-DE" sz="2200" dirty="0" smtClean="0"/>
              <a:t>Konsequenzen müssen/sollen bedacht werden.</a:t>
            </a:r>
            <a:endParaRPr lang="de-DE" sz="2200" b="1" dirty="0" smtClean="0"/>
          </a:p>
          <a:p>
            <a:r>
              <a:rPr lang="de-DE" sz="2200" b="1" dirty="0" smtClean="0"/>
              <a:t>Holistische</a:t>
            </a:r>
            <a:r>
              <a:rPr lang="de-DE" sz="2200" dirty="0" smtClean="0"/>
              <a:t> Sichtweise: Der Mensch stammt aus der Natur und gehört zur Natur. Vernichtet der Mensch seine Umwelt, so wird auch sein Lebensraum mit zerstört.</a:t>
            </a:r>
          </a:p>
          <a:p>
            <a:r>
              <a:rPr lang="de-DE" sz="2200" dirty="0" smtClean="0"/>
              <a:t>Mensch und Technik stehen nicht der Natur gegenüber, sondern: </a:t>
            </a:r>
            <a:r>
              <a:rPr lang="de-DE" sz="2200" b="1" dirty="0" smtClean="0"/>
              <a:t>Mensch, Technik und Natur bilden eine Einheit.</a:t>
            </a:r>
          </a:p>
          <a:p>
            <a:r>
              <a:rPr lang="de-DE" sz="2200" dirty="0" smtClean="0"/>
              <a:t>Jede Debatte muss </a:t>
            </a:r>
            <a:r>
              <a:rPr lang="de-DE" sz="2200" b="1" dirty="0" smtClean="0"/>
              <a:t>frei von Ideologien oder religiösen Tendenzen </a:t>
            </a:r>
            <a:r>
              <a:rPr lang="de-DE" sz="2200" dirty="0" smtClean="0"/>
              <a:t>sein!</a:t>
            </a:r>
          </a:p>
          <a:p>
            <a:r>
              <a:rPr lang="de-DE" sz="2200" b="1" dirty="0" smtClean="0"/>
              <a:t>VORSICHT</a:t>
            </a:r>
            <a:r>
              <a:rPr lang="de-DE" sz="2200" dirty="0" smtClean="0"/>
              <a:t> mit moralischen Argumenten</a:t>
            </a:r>
            <a:r>
              <a:rPr lang="de-DE" sz="2200" dirty="0" smtClean="0"/>
              <a:t>!</a:t>
            </a:r>
          </a:p>
          <a:p>
            <a:r>
              <a:rPr lang="de-DE" sz="2200" b="1" dirty="0" smtClean="0">
                <a:sym typeface="Wingdings" pitchFamily="2" charset="2"/>
              </a:rPr>
              <a:t> Überzeugen durch rational-vernünftige Argumente</a:t>
            </a:r>
            <a:endParaRPr lang="de-DE" sz="2200" b="1" dirty="0" smtClean="0"/>
          </a:p>
          <a:p>
            <a:endParaRPr lang="de-DE" sz="2200" dirty="0" smtClean="0"/>
          </a:p>
          <a:p>
            <a:endParaRPr lang="de-DE"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14338"/>
            <a:ext cx="8229600" cy="1143000"/>
          </a:xfrm>
        </p:spPr>
        <p:txBody>
          <a:bodyPr/>
          <a:lstStyle/>
          <a:p>
            <a:pPr algn="ctr"/>
            <a:r>
              <a:rPr lang="de-DE" dirty="0" smtClean="0"/>
              <a:t>Beispiel Atomkraft</a:t>
            </a:r>
            <a:endParaRPr lang="de-DE" dirty="0"/>
          </a:p>
        </p:txBody>
      </p:sp>
      <p:sp>
        <p:nvSpPr>
          <p:cNvPr id="3" name="Textplatzhalter 2"/>
          <p:cNvSpPr>
            <a:spLocks noGrp="1"/>
          </p:cNvSpPr>
          <p:nvPr>
            <p:ph type="body" idx="1"/>
          </p:nvPr>
        </p:nvSpPr>
        <p:spPr>
          <a:xfrm>
            <a:off x="457200" y="1714488"/>
            <a:ext cx="4040188" cy="659352"/>
          </a:xfrm>
        </p:spPr>
        <p:txBody>
          <a:bodyPr/>
          <a:lstStyle/>
          <a:p>
            <a:pPr algn="ctr"/>
            <a:r>
              <a:rPr lang="de-DE" dirty="0" smtClean="0"/>
              <a:t>Pro</a:t>
            </a:r>
            <a:endParaRPr lang="de-DE" dirty="0"/>
          </a:p>
        </p:txBody>
      </p:sp>
      <p:sp>
        <p:nvSpPr>
          <p:cNvPr id="5" name="Textplatzhalter 4"/>
          <p:cNvSpPr>
            <a:spLocks noGrp="1"/>
          </p:cNvSpPr>
          <p:nvPr>
            <p:ph type="body" sz="half" idx="3"/>
          </p:nvPr>
        </p:nvSpPr>
        <p:spPr>
          <a:xfrm>
            <a:off x="4645025" y="1714488"/>
            <a:ext cx="4041775" cy="654843"/>
          </a:xfrm>
        </p:spPr>
        <p:txBody>
          <a:bodyPr/>
          <a:lstStyle/>
          <a:p>
            <a:pPr algn="ctr"/>
            <a:r>
              <a:rPr lang="de-DE" dirty="0" smtClean="0"/>
              <a:t>Contra</a:t>
            </a:r>
            <a:endParaRPr lang="de-DE" dirty="0"/>
          </a:p>
        </p:txBody>
      </p:sp>
      <p:sp>
        <p:nvSpPr>
          <p:cNvPr id="4" name="Inhaltsplatzhalter 3"/>
          <p:cNvSpPr>
            <a:spLocks noGrp="1"/>
          </p:cNvSpPr>
          <p:nvPr>
            <p:ph sz="quarter" idx="2"/>
          </p:nvPr>
        </p:nvSpPr>
        <p:spPr>
          <a:xfrm>
            <a:off x="457200" y="2143116"/>
            <a:ext cx="4040188" cy="3071834"/>
          </a:xfrm>
        </p:spPr>
        <p:txBody>
          <a:bodyPr/>
          <a:lstStyle/>
          <a:p>
            <a:r>
              <a:rPr lang="de-DE" dirty="0" smtClean="0"/>
              <a:t>Reduzierung der Schadstoffemissionen.</a:t>
            </a:r>
          </a:p>
          <a:p>
            <a:r>
              <a:rPr lang="de-DE" dirty="0" smtClean="0"/>
              <a:t>Sehr hoher Energiegehalt im Vergleich zu fossilen Brennstoffen </a:t>
            </a:r>
            <a:r>
              <a:rPr lang="de-DE" sz="1600" dirty="0" smtClean="0"/>
              <a:t>(bis zu 2,5 Mio. mal).</a:t>
            </a:r>
          </a:p>
          <a:p>
            <a:r>
              <a:rPr lang="de-DE" dirty="0" smtClean="0"/>
              <a:t>Wiederaufbereitung </a:t>
            </a:r>
          </a:p>
          <a:p>
            <a:r>
              <a:rPr lang="de-DE" dirty="0" smtClean="0"/>
              <a:t>Technologie ist schon verfügbar.</a:t>
            </a:r>
          </a:p>
          <a:p>
            <a:endParaRPr lang="de-DE" dirty="0" smtClean="0"/>
          </a:p>
          <a:p>
            <a:pPr>
              <a:buNone/>
            </a:pPr>
            <a:endParaRPr lang="de-DE" dirty="0"/>
          </a:p>
        </p:txBody>
      </p:sp>
      <p:sp>
        <p:nvSpPr>
          <p:cNvPr id="6" name="Inhaltsplatzhalter 5"/>
          <p:cNvSpPr>
            <a:spLocks noGrp="1"/>
          </p:cNvSpPr>
          <p:nvPr>
            <p:ph sz="quarter" idx="4"/>
          </p:nvPr>
        </p:nvSpPr>
        <p:spPr>
          <a:xfrm>
            <a:off x="4645025" y="2143116"/>
            <a:ext cx="4041775" cy="3845720"/>
          </a:xfrm>
        </p:spPr>
        <p:txBody>
          <a:bodyPr/>
          <a:lstStyle/>
          <a:p>
            <a:r>
              <a:rPr lang="de-DE" dirty="0" smtClean="0"/>
              <a:t>Atommüllfrage ist noch ungeklärt.</a:t>
            </a:r>
          </a:p>
          <a:p>
            <a:r>
              <a:rPr lang="de-DE" dirty="0" smtClean="0"/>
              <a:t>Unkalkulierbare Risiken </a:t>
            </a:r>
            <a:r>
              <a:rPr lang="de-DE" dirty="0" smtClean="0">
                <a:sym typeface="Wingdings" pitchFamily="2" charset="2"/>
              </a:rPr>
              <a:t> </a:t>
            </a:r>
            <a:r>
              <a:rPr lang="de-DE" sz="1800" dirty="0" smtClean="0">
                <a:sym typeface="Wingdings" pitchFamily="2" charset="2"/>
              </a:rPr>
              <a:t>siehe Tschernobyl/Fukushima</a:t>
            </a:r>
            <a:endParaRPr lang="de-DE" dirty="0" smtClean="0">
              <a:sym typeface="Wingdings" pitchFamily="2" charset="2"/>
            </a:endParaRPr>
          </a:p>
          <a:p>
            <a:r>
              <a:rPr lang="de-DE" dirty="0" smtClean="0"/>
              <a:t>Strahlengefahr</a:t>
            </a:r>
          </a:p>
          <a:p>
            <a:r>
              <a:rPr lang="de-DE" dirty="0" smtClean="0"/>
              <a:t>Uran ist eine begrenzte Ressource.</a:t>
            </a:r>
          </a:p>
          <a:p>
            <a:r>
              <a:rPr lang="de-DE" dirty="0" smtClean="0"/>
              <a:t>Welche Technologie soll/kann Atomkraft ersetzen?</a:t>
            </a:r>
          </a:p>
        </p:txBody>
      </p:sp>
      <p:sp>
        <p:nvSpPr>
          <p:cNvPr id="7" name="Pfeil nach rechts 6"/>
          <p:cNvSpPr/>
          <p:nvPr/>
        </p:nvSpPr>
        <p:spPr>
          <a:xfrm rot="5400000">
            <a:off x="4089793" y="5768595"/>
            <a:ext cx="892975" cy="642942"/>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Folge</a:t>
            </a:r>
            <a:endParaRPr lang="de-DE" dirty="0"/>
          </a:p>
        </p:txBody>
      </p:sp>
      <p:sp>
        <p:nvSpPr>
          <p:cNvPr id="9" name="Rechteck 8"/>
          <p:cNvSpPr/>
          <p:nvPr/>
        </p:nvSpPr>
        <p:spPr>
          <a:xfrm>
            <a:off x="1142976" y="1345156"/>
            <a:ext cx="6715172"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buFont typeface="Wingdings" pitchFamily="2" charset="2"/>
              <a:buChar char="à"/>
            </a:pPr>
            <a:r>
              <a:rPr lang="de-DE"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sym typeface="Wingdings" pitchFamily="2" charset="2"/>
              </a:rPr>
              <a:t>Umweltsünder obwohl Umwelt nicht verschmutzt wird?</a:t>
            </a:r>
            <a:endParaRPr lang="de-DE"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Pfeil nach rechts 9"/>
          <p:cNvSpPr/>
          <p:nvPr/>
        </p:nvSpPr>
        <p:spPr>
          <a:xfrm>
            <a:off x="285720" y="5214950"/>
            <a:ext cx="1000132" cy="7143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t>
            </a:r>
            <a:endParaRPr lang="de-DE" dirty="0"/>
          </a:p>
        </p:txBody>
      </p:sp>
      <p:sp>
        <p:nvSpPr>
          <p:cNvPr id="11" name="Textfeld 10"/>
          <p:cNvSpPr txBox="1"/>
          <p:nvPr/>
        </p:nvSpPr>
        <p:spPr>
          <a:xfrm>
            <a:off x="1214414" y="5417122"/>
            <a:ext cx="2928958" cy="369332"/>
          </a:xfrm>
          <a:prstGeom prst="rect">
            <a:avLst/>
          </a:prstGeom>
          <a:noFill/>
        </p:spPr>
        <p:txBody>
          <a:bodyPr wrap="square" rtlCol="0">
            <a:spAutoFit/>
          </a:bodyPr>
          <a:lstStyle/>
          <a:p>
            <a:r>
              <a:rPr lang="de-DE" dirty="0" smtClean="0"/>
              <a:t>Wissen wir wirklich alles?</a:t>
            </a:r>
            <a:endParaRPr lang="de-D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anim calcmode="lin" valueType="num">
                                      <p:cBhvr additive="base">
                                        <p:cTn id="29" dur="5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6">
                                            <p:txEl>
                                              <p:pRg st="1" end="1"/>
                                            </p:txEl>
                                          </p:spTgt>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anim calcmode="lin" valueType="num">
                                      <p:cBhvr additive="base">
                                        <p:cTn id="33" dur="5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6">
                                            <p:txEl>
                                              <p:pRg st="2" end="2"/>
                                            </p:txEl>
                                          </p:spTgt>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 calcmode="lin" valueType="num">
                                      <p:cBhvr additive="base">
                                        <p:cTn id="37" dur="5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6">
                                            <p:txEl>
                                              <p:pRg st="3" end="3"/>
                                            </p:txEl>
                                          </p:spTgt>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stCondLst>
                                    <p:cond delay="0"/>
                                  </p:stCondLst>
                                  <p:childTnLst>
                                    <p:set>
                                      <p:cBhvr>
                                        <p:cTn id="40" dur="1" fill="hold">
                                          <p:stCondLst>
                                            <p:cond delay="0"/>
                                          </p:stCondLst>
                                        </p:cTn>
                                        <p:tgtEl>
                                          <p:spTgt spid="6">
                                            <p:txEl>
                                              <p:pRg st="4" end="4"/>
                                            </p:txEl>
                                          </p:spTgt>
                                        </p:tgtEl>
                                        <p:attrNameLst>
                                          <p:attrName>style.visibility</p:attrName>
                                        </p:attrNameLst>
                                      </p:cBhvr>
                                      <p:to>
                                        <p:strVal val="visible"/>
                                      </p:to>
                                    </p:set>
                                    <p:anim calcmode="lin" valueType="num">
                                      <p:cBhvr additive="base">
                                        <p:cTn id="41" dur="500" fill="hold"/>
                                        <p:tgtEl>
                                          <p:spTgt spid="6">
                                            <p:txEl>
                                              <p:pRg st="4" end="4"/>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ppt_x"/>
                                          </p:val>
                                        </p:tav>
                                        <p:tav tm="100000">
                                          <p:val>
                                            <p:strVal val="#ppt_x"/>
                                          </p:val>
                                        </p:tav>
                                      </p:tavLst>
                                    </p:anim>
                                    <p:anim calcmode="lin" valueType="num">
                                      <p:cBhvr additive="base">
                                        <p:cTn id="48" dur="500" fill="hold"/>
                                        <p:tgtEl>
                                          <p:spTgt spid="10"/>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1">
                                            <p:txEl>
                                              <p:pRg st="0" end="0"/>
                                            </p:txEl>
                                          </p:spTgt>
                                        </p:tgtEl>
                                        <p:attrNameLst>
                                          <p:attrName>style.visibility</p:attrName>
                                        </p:attrNameLst>
                                      </p:cBhvr>
                                      <p:to>
                                        <p:strVal val="visible"/>
                                      </p:to>
                                    </p:set>
                                    <p:anim calcmode="lin" valueType="num">
                                      <p:cBhvr additive="base">
                                        <p:cTn id="51"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 calcmode="lin" valueType="num">
                                      <p:cBhvr additive="base">
                                        <p:cTn id="57" dur="500" fill="hold"/>
                                        <p:tgtEl>
                                          <p:spTgt spid="7"/>
                                        </p:tgtEl>
                                        <p:attrNameLst>
                                          <p:attrName>ppt_x</p:attrName>
                                        </p:attrNameLst>
                                      </p:cBhvr>
                                      <p:tavLst>
                                        <p:tav tm="0">
                                          <p:val>
                                            <p:strVal val="#ppt_x"/>
                                          </p:val>
                                        </p:tav>
                                        <p:tav tm="100000">
                                          <p:val>
                                            <p:strVal val="#ppt_x"/>
                                          </p:val>
                                        </p:tav>
                                      </p:tavLst>
                                    </p:anim>
                                    <p:anim calcmode="lin" valueType="num">
                                      <p:cBhvr additive="base">
                                        <p:cTn id="5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09604" y="-214338"/>
            <a:ext cx="8305800" cy="1143000"/>
          </a:xfrm>
        </p:spPr>
        <p:txBody>
          <a:bodyPr/>
          <a:lstStyle/>
          <a:p>
            <a:pPr algn="ctr"/>
            <a:r>
              <a:rPr lang="de-DE" dirty="0" smtClean="0"/>
              <a:t>Beispiel Atomkraft</a:t>
            </a:r>
            <a:endParaRPr lang="de-DE" dirty="0"/>
          </a:p>
        </p:txBody>
      </p:sp>
      <p:pic>
        <p:nvPicPr>
          <p:cNvPr id="1026" name="Picture 2" descr="http://www.taz.de/uploads/hp_taz_img/xl/fukushima-daiichi-dpa0308.20110322-09.jpg"/>
          <p:cNvPicPr>
            <a:picLocks noChangeAspect="1" noChangeArrowheads="1"/>
          </p:cNvPicPr>
          <p:nvPr/>
        </p:nvPicPr>
        <p:blipFill>
          <a:blip r:embed="rId2"/>
          <a:srcRect/>
          <a:stretch>
            <a:fillRect/>
          </a:stretch>
        </p:blipFill>
        <p:spPr bwMode="auto">
          <a:xfrm>
            <a:off x="2714612" y="4500570"/>
            <a:ext cx="3571900" cy="1785950"/>
          </a:xfrm>
          <a:prstGeom prst="rect">
            <a:avLst/>
          </a:prstGeom>
          <a:noFill/>
        </p:spPr>
      </p:pic>
      <p:sp>
        <p:nvSpPr>
          <p:cNvPr id="5" name="Textfeld 4"/>
          <p:cNvSpPr txBox="1"/>
          <p:nvPr/>
        </p:nvSpPr>
        <p:spPr>
          <a:xfrm>
            <a:off x="571472" y="1352496"/>
            <a:ext cx="7786742" cy="3139321"/>
          </a:xfrm>
          <a:prstGeom prst="rect">
            <a:avLst/>
          </a:prstGeom>
          <a:noFill/>
        </p:spPr>
        <p:txBody>
          <a:bodyPr wrap="square" rtlCol="0">
            <a:spAutoFit/>
          </a:bodyPr>
          <a:lstStyle/>
          <a:p>
            <a:pPr>
              <a:buFont typeface="Arial" pitchFamily="34" charset="0"/>
              <a:buChar char="•"/>
            </a:pPr>
            <a:r>
              <a:rPr lang="de-DE" sz="2000" dirty="0" smtClean="0">
                <a:solidFill>
                  <a:srgbClr val="FF0000"/>
                </a:solidFill>
              </a:rPr>
              <a:t>Alle Möglichkeiten müssen auf gegenwärtige und zukünftige Folgen hin abgewogen werden.</a:t>
            </a:r>
          </a:p>
          <a:p>
            <a:pPr>
              <a:buFont typeface="Arial" pitchFamily="34" charset="0"/>
              <a:buChar char="•"/>
            </a:pPr>
            <a:r>
              <a:rPr lang="de-DE" sz="2000" dirty="0" smtClean="0">
                <a:solidFill>
                  <a:srgbClr val="FF0000"/>
                </a:solidFill>
              </a:rPr>
              <a:t>Katastrophen dürfen nicht als Mittel zum Zweck gebraucht werden.</a:t>
            </a:r>
          </a:p>
          <a:p>
            <a:pPr>
              <a:buFont typeface="Arial" pitchFamily="34" charset="0"/>
              <a:buChar char="•"/>
            </a:pPr>
            <a:r>
              <a:rPr lang="de-DE" sz="2000" dirty="0" smtClean="0">
                <a:solidFill>
                  <a:srgbClr val="FF0000"/>
                </a:solidFill>
              </a:rPr>
              <a:t>Debatte muss frei von Ideologie sein.</a:t>
            </a:r>
          </a:p>
          <a:p>
            <a:pPr>
              <a:buFont typeface="Arial" pitchFamily="34" charset="0"/>
              <a:buChar char="•"/>
            </a:pPr>
            <a:r>
              <a:rPr lang="de-DE" sz="2000" dirty="0" smtClean="0">
                <a:solidFill>
                  <a:srgbClr val="FF0000"/>
                </a:solidFill>
              </a:rPr>
              <a:t>Unwissenheit begünstigt Angst, Angst ruft Unvernünftigkeit hervor.</a:t>
            </a:r>
          </a:p>
          <a:p>
            <a:pPr>
              <a:buFont typeface="Arial" pitchFamily="34" charset="0"/>
              <a:buChar char="•"/>
            </a:pPr>
            <a:r>
              <a:rPr lang="de-DE" sz="2000" dirty="0" smtClean="0">
                <a:solidFill>
                  <a:srgbClr val="FF0000"/>
                </a:solidFill>
              </a:rPr>
              <a:t>Argument: „Es bringt nichts, wenn nur Deutschland aussteigt.“ bringt die Debatte nicht weiter. Denn: Dadurch, dass viele oder alle etwas falsch machen, wird es deshalb nicht richtiger (z.B.: Wenn der Nachbar jemanden tötet, heißt das nicht, dass ich es auch darf.).</a:t>
            </a:r>
          </a:p>
          <a:p>
            <a:pPr>
              <a:buFont typeface="Arial" pitchFamily="34" charset="0"/>
              <a:buChar char="•"/>
            </a:pPr>
            <a:endParaRPr lang="de-DE"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0352" y="142852"/>
            <a:ext cx="7772400" cy="1362456"/>
          </a:xfrm>
        </p:spPr>
        <p:txBody>
          <a:bodyPr/>
          <a:lstStyle/>
          <a:p>
            <a:r>
              <a:rPr lang="de-DE" dirty="0" smtClean="0"/>
              <a:t>Ziel diese Vortrags:</a:t>
            </a:r>
            <a:endParaRPr lang="de-DE" dirty="0"/>
          </a:p>
        </p:txBody>
      </p:sp>
      <p:sp>
        <p:nvSpPr>
          <p:cNvPr id="3" name="Textplatzhalter 2"/>
          <p:cNvSpPr>
            <a:spLocks noGrp="1"/>
          </p:cNvSpPr>
          <p:nvPr>
            <p:ph type="body" idx="1"/>
          </p:nvPr>
        </p:nvSpPr>
        <p:spPr>
          <a:xfrm>
            <a:off x="530352" y="1643050"/>
            <a:ext cx="7772400" cy="3786214"/>
          </a:xfrm>
        </p:spPr>
        <p:txBody>
          <a:bodyPr>
            <a:normAutofit/>
          </a:bodyPr>
          <a:lstStyle/>
          <a:p>
            <a:pPr>
              <a:buFont typeface="Wingdings"/>
              <a:buChar char="à"/>
            </a:pPr>
            <a:r>
              <a:rPr lang="de-DE" dirty="0" smtClean="0">
                <a:sym typeface="Wingdings" pitchFamily="2" charset="2"/>
              </a:rPr>
              <a:t>Keine klimaskeptische Darstellung!</a:t>
            </a:r>
          </a:p>
          <a:p>
            <a:endParaRPr lang="de-DE" dirty="0" smtClean="0">
              <a:sym typeface="Wingdings" pitchFamily="2" charset="2"/>
            </a:endParaRPr>
          </a:p>
          <a:p>
            <a:pPr>
              <a:buFont typeface="Wingdings"/>
              <a:buChar char="à"/>
            </a:pPr>
            <a:r>
              <a:rPr lang="de-DE" dirty="0" smtClean="0">
                <a:sym typeface="Wingdings" pitchFamily="2" charset="2"/>
              </a:rPr>
              <a:t>Keine Diskussion ob Klimawandel ja/nein!</a:t>
            </a:r>
          </a:p>
          <a:p>
            <a:pPr>
              <a:buFont typeface="Wingdings"/>
              <a:buChar char="à"/>
            </a:pPr>
            <a:endParaRPr lang="de-DE" dirty="0" smtClean="0">
              <a:sym typeface="Wingdings" pitchFamily="2" charset="2"/>
            </a:endParaRPr>
          </a:p>
          <a:p>
            <a:pPr>
              <a:buFont typeface="Wingdings"/>
              <a:buChar char="à"/>
            </a:pPr>
            <a:r>
              <a:rPr lang="de-DE" dirty="0" smtClean="0">
                <a:sym typeface="Wingdings" pitchFamily="2" charset="2"/>
              </a:rPr>
              <a:t>Keine stringent wissenschaftliche Darstellung!</a:t>
            </a:r>
          </a:p>
          <a:p>
            <a:endParaRPr lang="de-DE" dirty="0" smtClean="0">
              <a:sym typeface="Wingdings" pitchFamily="2" charset="2"/>
            </a:endParaRPr>
          </a:p>
          <a:p>
            <a:endParaRPr lang="de-DE" dirty="0" smtClean="0">
              <a:sym typeface="Wingdings" pitchFamily="2" charset="2"/>
            </a:endParaRPr>
          </a:p>
          <a:p>
            <a:pPr>
              <a:buFont typeface="Wingdings"/>
              <a:buChar char="à"/>
            </a:pPr>
            <a:r>
              <a:rPr lang="de-DE" dirty="0" smtClean="0">
                <a:solidFill>
                  <a:srgbClr val="FF0000"/>
                </a:solidFill>
                <a:sym typeface="Wingdings" pitchFamily="2" charset="2"/>
              </a:rPr>
              <a:t>Sondern:  ethisches und philosophisches Hinterfragen der Verhaltensweise!</a:t>
            </a:r>
            <a:endParaRPr lang="de-DE" dirty="0">
              <a:solidFill>
                <a:srgbClr val="FF0000"/>
              </a:solidFill>
            </a:endParaRPr>
          </a:p>
        </p:txBody>
      </p:sp>
      <p:sp>
        <p:nvSpPr>
          <p:cNvPr id="4" name="Rechteck 3"/>
          <p:cNvSpPr/>
          <p:nvPr/>
        </p:nvSpPr>
        <p:spPr>
          <a:xfrm>
            <a:off x="357158" y="5786454"/>
            <a:ext cx="8715436" cy="461665"/>
          </a:xfrm>
          <a:prstGeom prst="rect">
            <a:avLst/>
          </a:prstGeom>
        </p:spPr>
        <p:txBody>
          <a:bodyPr wrap="square">
            <a:spAutoFit/>
          </a:bodyPr>
          <a:lstStyle/>
          <a:p>
            <a:pPr>
              <a:buNone/>
            </a:pPr>
            <a:r>
              <a:rPr lang="de-DE" sz="2400" dirty="0" smtClean="0">
                <a:solidFill>
                  <a:srgbClr val="FFC000"/>
                </a:solidFill>
                <a:latin typeface="Aharoni" pitchFamily="2" charset="-79"/>
                <a:cs typeface="Aharoni" pitchFamily="2" charset="-79"/>
              </a:rPr>
              <a:t>Der Vorhof zur Hölle ist mit guten Vorsätzen gepflastert.</a:t>
            </a:r>
            <a:endParaRPr lang="de-DE" sz="2400" dirty="0">
              <a:solidFill>
                <a:srgbClr val="FFC000"/>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blinds(horizontal)">
                                      <p:cBhvr>
                                        <p:cTn id="7" dur="500"/>
                                        <p:tgtEl>
                                          <p:spTgt spid="3">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85776"/>
            <a:ext cx="8229600" cy="1143000"/>
          </a:xfrm>
        </p:spPr>
        <p:txBody>
          <a:bodyPr/>
          <a:lstStyle/>
          <a:p>
            <a:pPr algn="ctr"/>
            <a:r>
              <a:rPr lang="de-DE" dirty="0" smtClean="0"/>
              <a:t>Ethische Überlegungen I</a:t>
            </a:r>
            <a:endParaRPr lang="de-DE" dirty="0"/>
          </a:p>
        </p:txBody>
      </p:sp>
      <p:sp>
        <p:nvSpPr>
          <p:cNvPr id="3" name="Inhaltsplatzhalter 2"/>
          <p:cNvSpPr>
            <a:spLocks noGrp="1"/>
          </p:cNvSpPr>
          <p:nvPr>
            <p:ph idx="1"/>
          </p:nvPr>
        </p:nvSpPr>
        <p:spPr>
          <a:xfrm>
            <a:off x="457200" y="1071546"/>
            <a:ext cx="8229600" cy="4389120"/>
          </a:xfrm>
        </p:spPr>
        <p:txBody>
          <a:bodyPr>
            <a:normAutofit fontScale="85000" lnSpcReduction="20000"/>
          </a:bodyPr>
          <a:lstStyle/>
          <a:p>
            <a:r>
              <a:rPr lang="de-DE" dirty="0" smtClean="0"/>
              <a:t>Umweltschutzdebatte gab es schon in der Antike </a:t>
            </a:r>
            <a:r>
              <a:rPr lang="de-DE" dirty="0" smtClean="0">
                <a:sym typeface="Wingdings" pitchFamily="2" charset="2"/>
              </a:rPr>
              <a:t>Platon macht sich Gedanken über die Abholzung der Wälder um Athen.</a:t>
            </a:r>
          </a:p>
          <a:p>
            <a:r>
              <a:rPr lang="de-DE" dirty="0" smtClean="0">
                <a:sym typeface="Wingdings" pitchFamily="2" charset="2"/>
              </a:rPr>
              <a:t>Durch technische und ökonomische Möglichkeiten spielen Umweltfragen heute eine sehr große Rolle.</a:t>
            </a:r>
          </a:p>
          <a:p>
            <a:r>
              <a:rPr lang="de-DE" dirty="0" smtClean="0"/>
              <a:t>Ist der Mensch nur sich selbst gegenüber verpflichtet oder in Wahrheit auch gegenüber Tieren, Pflanzen und Landschaften?</a:t>
            </a:r>
          </a:p>
          <a:p>
            <a:r>
              <a:rPr lang="de-DE" dirty="0" smtClean="0"/>
              <a:t>Wie weit reicht die Verantwortung des Menschen und der Gesellschaft für die natürliche Umwelt? </a:t>
            </a:r>
          </a:p>
          <a:p>
            <a:r>
              <a:rPr lang="de-DE" dirty="0" smtClean="0"/>
              <a:t>Sollten der Natur eigene Rechte zugestanden werden oder dürfen unter ethischen Gesichtspunkten pflanzliche und tierische Artenvielfalt kurzfristigen oder sogar </a:t>
            </a:r>
            <a:r>
              <a:rPr lang="de-DE" dirty="0" smtClean="0"/>
              <a:t>langfristigen ökonomischen </a:t>
            </a:r>
            <a:r>
              <a:rPr lang="de-DE" dirty="0" smtClean="0"/>
              <a:t>Vorteilen geopfert werden?</a:t>
            </a:r>
          </a:p>
          <a:p>
            <a:r>
              <a:rPr lang="de-DE" dirty="0" smtClean="0"/>
              <a:t>Können nichtmenschliche Lebewesen und unbelebte Materie überhaupt Träger von eigenständigen Rechten sein?</a:t>
            </a:r>
          </a:p>
          <a:p>
            <a:endParaRPr lang="de-DE" dirty="0" smtClean="0">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a:xfrm>
            <a:off x="457200" y="-285768"/>
            <a:ext cx="8229600" cy="1143000"/>
          </a:xfrm>
        </p:spPr>
        <p:txBody>
          <a:bodyPr>
            <a:normAutofit/>
          </a:bodyPr>
          <a:lstStyle/>
          <a:p>
            <a:pPr algn="ctr"/>
            <a:r>
              <a:rPr lang="de-DE" dirty="0" smtClean="0"/>
              <a:t>Umweltschutz-paradox</a:t>
            </a:r>
            <a:endParaRPr lang="de-DE" dirty="0"/>
          </a:p>
        </p:txBody>
      </p:sp>
      <p:sp>
        <p:nvSpPr>
          <p:cNvPr id="9" name="Inhaltsplatzhalter 8"/>
          <p:cNvSpPr>
            <a:spLocks noGrp="1"/>
          </p:cNvSpPr>
          <p:nvPr>
            <p:ph idx="1"/>
          </p:nvPr>
        </p:nvSpPr>
        <p:spPr>
          <a:xfrm>
            <a:off x="457200" y="1935480"/>
            <a:ext cx="8229600" cy="3422346"/>
          </a:xfrm>
        </p:spPr>
        <p:txBody>
          <a:bodyPr/>
          <a:lstStyle/>
          <a:p>
            <a:r>
              <a:rPr lang="de-DE" dirty="0" smtClean="0"/>
              <a:t>Errichtung von Windrädern in der Gemeinde Pilsach</a:t>
            </a:r>
          </a:p>
          <a:p>
            <a:pPr>
              <a:buNone/>
            </a:pPr>
            <a:endParaRPr lang="de-DE" dirty="0" smtClean="0"/>
          </a:p>
          <a:p>
            <a:r>
              <a:rPr lang="de-DE" dirty="0" smtClean="0"/>
              <a:t>Pumpspeicherkraftwerk Jochenstein/Riedl</a:t>
            </a:r>
          </a:p>
          <a:p>
            <a:endParaRPr lang="de-DE" dirty="0" smtClean="0"/>
          </a:p>
          <a:p>
            <a:r>
              <a:rPr lang="de-DE" dirty="0" smtClean="0"/>
              <a:t>Offshore Windparkanlagen</a:t>
            </a:r>
          </a:p>
          <a:p>
            <a:endParaRPr lang="de-DE" dirty="0" smtClean="0"/>
          </a:p>
          <a:p>
            <a:r>
              <a:rPr lang="de-DE" dirty="0" smtClean="0"/>
              <a:t>Ausbau des Stromnetzes für Ökostrom</a:t>
            </a:r>
          </a:p>
          <a:p>
            <a:pPr>
              <a:buNone/>
            </a:pPr>
            <a:endParaRPr lang="de-DE" dirty="0" smtClean="0"/>
          </a:p>
        </p:txBody>
      </p:sp>
      <p:sp>
        <p:nvSpPr>
          <p:cNvPr id="4" name="Pfeil nach rechts 3"/>
          <p:cNvSpPr/>
          <p:nvPr/>
        </p:nvSpPr>
        <p:spPr>
          <a:xfrm>
            <a:off x="357158" y="5715016"/>
            <a:ext cx="1357322" cy="571504"/>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p:cNvSpPr/>
          <p:nvPr/>
        </p:nvSpPr>
        <p:spPr>
          <a:xfrm>
            <a:off x="1857356" y="5753417"/>
            <a:ext cx="6357982" cy="461665"/>
          </a:xfrm>
          <a:prstGeom prst="rect">
            <a:avLst/>
          </a:prstGeom>
        </p:spPr>
        <p:txBody>
          <a:bodyPr wrap="square">
            <a:spAutoFit/>
          </a:bodyPr>
          <a:lstStyle/>
          <a:p>
            <a:r>
              <a:rPr lang="de-DE" sz="2400" dirty="0" smtClean="0">
                <a:solidFill>
                  <a:srgbClr val="FF0000"/>
                </a:solidFill>
              </a:rPr>
              <a:t>Umweltschutz ja, aber bloß nicht bei mir!?</a:t>
            </a:r>
            <a:endParaRPr lang="de-D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643042" y="214290"/>
            <a:ext cx="6237221" cy="584775"/>
          </a:xfrm>
          <a:prstGeom prst="rect">
            <a:avLst/>
          </a:prstGeom>
        </p:spPr>
        <p:txBody>
          <a:bodyPr wrap="none">
            <a:spAutoFit/>
          </a:bodyPr>
          <a:lstStyle/>
          <a:p>
            <a:pPr algn="ctr"/>
            <a:r>
              <a:rPr lang="de-DE" sz="3200" dirty="0" smtClean="0">
                <a:solidFill>
                  <a:schemeClr val="accent1"/>
                </a:solidFill>
                <a:latin typeface="+mj-lt"/>
              </a:rPr>
              <a:t>Umweltschutz-paradox: Biosprit E10</a:t>
            </a:r>
            <a:endParaRPr lang="de-DE" sz="3200" dirty="0">
              <a:solidFill>
                <a:schemeClr val="accent1"/>
              </a:solidFill>
              <a:latin typeface="+mj-lt"/>
            </a:endParaRPr>
          </a:p>
        </p:txBody>
      </p:sp>
      <p:sp>
        <p:nvSpPr>
          <p:cNvPr id="1025" name="Rectangle 1"/>
          <p:cNvSpPr>
            <a:spLocks noChangeArrowheads="1"/>
          </p:cNvSpPr>
          <p:nvPr/>
        </p:nvSpPr>
        <p:spPr bwMode="auto">
          <a:xfrm>
            <a:off x="0" y="857232"/>
            <a:ext cx="9144000" cy="2263382"/>
          </a:xfrm>
          <a:prstGeom prst="rect">
            <a:avLst/>
          </a:prstGeom>
          <a:noFill/>
          <a:ln w="9525">
            <a:noFill/>
            <a:miter lim="800000"/>
            <a:headEnd/>
            <a:tailEnd/>
          </a:ln>
          <a:effectLst/>
        </p:spPr>
        <p:txBody>
          <a:bodyPr vert="horz" wrap="square" lIns="107916" tIns="55545" rIns="107916" bIns="12854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b="0" i="0" u="none" strike="noStrike" cap="none" normalizeH="0" baseline="0" dirty="0" smtClean="0">
                <a:ln>
                  <a:noFill/>
                </a:ln>
                <a:solidFill>
                  <a:schemeClr val="tx2">
                    <a:lumMod val="50000"/>
                  </a:schemeClr>
                </a:solidFill>
                <a:effectLst/>
                <a:latin typeface="Arial" pitchFamily="34" charset="0"/>
                <a:cs typeface="Arial" pitchFamily="34" charset="0"/>
              </a:rPr>
              <a:t>„Biokraftstoffe spielen eine wichtige Rolle beim</a:t>
            </a:r>
            <a:r>
              <a:rPr kumimoji="0" lang="de-DE" b="0" i="0" u="none" strike="noStrike" cap="none" normalizeH="0" dirty="0" smtClean="0">
                <a:ln>
                  <a:noFill/>
                </a:ln>
                <a:solidFill>
                  <a:schemeClr val="tx2">
                    <a:lumMod val="50000"/>
                  </a:schemeClr>
                </a:solidFill>
                <a:effectLst/>
                <a:latin typeface="Arial" pitchFamily="34" charset="0"/>
                <a:cs typeface="Arial" pitchFamily="34" charset="0"/>
              </a:rPr>
              <a:t> Klimaschutz</a:t>
            </a:r>
            <a:r>
              <a:rPr kumimoji="0" lang="de-DE" b="0" i="0" u="none" strike="noStrike" cap="none" normalizeH="0" baseline="0" dirty="0" smtClean="0">
                <a:ln>
                  <a:noFill/>
                </a:ln>
                <a:solidFill>
                  <a:schemeClr val="tx2">
                    <a:lumMod val="50000"/>
                  </a:schemeClr>
                </a:solidFill>
                <a:effectLst/>
                <a:latin typeface="Arial" pitchFamily="34" charset="0"/>
                <a:cs typeface="Arial" pitchFamily="34" charset="0"/>
              </a:rPr>
              <a:t> und bei der </a:t>
            </a:r>
            <a:r>
              <a:rPr kumimoji="0" lang="de-DE" b="0" i="0" u="none" strike="noStrike" cap="none" normalizeH="0" baseline="0" dirty="0" smtClean="0">
                <a:ln>
                  <a:noFill/>
                </a:ln>
                <a:solidFill>
                  <a:schemeClr val="tx2">
                    <a:lumMod val="50000"/>
                  </a:schemeClr>
                </a:solidFill>
                <a:effectLst/>
                <a:latin typeface="Arial" pitchFamily="34" charset="0"/>
                <a:cs typeface="Arial" pitchFamily="34" charset="0"/>
                <a:hlinkClick r:id="rId2"/>
              </a:rPr>
              <a:t>  </a:t>
            </a:r>
            <a:r>
              <a:rPr kumimoji="0" lang="de-DE" b="0" i="0" u="none" strike="noStrike" cap="none" normalizeH="0" baseline="0" dirty="0" smtClean="0">
                <a:ln>
                  <a:noFill/>
                </a:ln>
                <a:solidFill>
                  <a:schemeClr val="tx2">
                    <a:lumMod val="50000"/>
                  </a:schemeClr>
                </a:solidFill>
                <a:effectLst/>
                <a:latin typeface="Arial" pitchFamily="34" charset="0"/>
                <a:cs typeface="Arial" pitchFamily="34" charset="0"/>
              </a:rPr>
              <a:t> Energieversorgung: Im Vergleich zu herkömmlichen Kraftstoffen verursachen die heute verwendeten Biokraftstoffe weniger Treibhausgase und verbrauchen geringere Mengen vom immer knapper werdenden Erdöl. Das trägt dazu bei, die weltweiten Erdölvorkommen zu schonen. Gleichzeitig sinkt die Abhängigkeit vom Erdöl, das oftmals aus politisch instabilen Ländern importiert wird. Ein Großteil der benötigten Rohstoffe für Bioethanol dagegen wächst in Deutschland oder Europa.“</a:t>
            </a:r>
            <a:r>
              <a:rPr kumimoji="0" lang="de-DE" sz="800" b="0" i="0" u="none" strike="noStrike" cap="none" normalizeH="0" baseline="0" dirty="0" smtClean="0">
                <a:ln>
                  <a:noFill/>
                </a:ln>
                <a:solidFill>
                  <a:schemeClr val="tx2">
                    <a:lumMod val="50000"/>
                  </a:schemeClr>
                </a:solidFill>
                <a:effectLst/>
                <a:latin typeface="Arial"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de-DE" sz="900" dirty="0" smtClean="0">
                <a:solidFill>
                  <a:schemeClr val="accent1"/>
                </a:solidFill>
                <a:latin typeface="Arial" pitchFamily="34" charset="0"/>
                <a:cs typeface="Arial" pitchFamily="34" charset="0"/>
              </a:rPr>
              <a:t>                                                                                                Bundesministerium für Umwelt, Naturschutz und Reaktorsicherheit.</a:t>
            </a:r>
            <a:endParaRPr kumimoji="0" lang="de-DE" sz="900" b="0" i="0" u="none" strike="noStrike" cap="none" normalizeH="0" baseline="0" dirty="0" smtClean="0">
              <a:ln>
                <a:noFill/>
              </a:ln>
              <a:solidFill>
                <a:schemeClr val="accent1"/>
              </a:solidFill>
              <a:effectLst/>
              <a:latin typeface="Arial" pitchFamily="34" charset="0"/>
              <a:cs typeface="Arial" pitchFamily="34" charset="0"/>
            </a:endParaRPr>
          </a:p>
        </p:txBody>
      </p:sp>
      <p:pic>
        <p:nvPicPr>
          <p:cNvPr id="1026" name="Picture 2" descr="http://www.bmu.de/files/inc/layout/image/gif/2009_icon_intern.gif">
            <a:hlinkClick r:id="rId3"/>
          </p:cNvPr>
          <p:cNvPicPr>
            <a:picLocks noChangeAspect="1" noChangeArrowheads="1"/>
          </p:cNvPicPr>
          <p:nvPr/>
        </p:nvPicPr>
        <p:blipFill>
          <a:blip r:embed="rId4"/>
          <a:srcRect/>
          <a:stretch>
            <a:fillRect/>
          </a:stretch>
        </p:blipFill>
        <p:spPr bwMode="auto">
          <a:xfrm>
            <a:off x="2495550" y="-173038"/>
            <a:ext cx="57150" cy="104775"/>
          </a:xfrm>
          <a:prstGeom prst="rect">
            <a:avLst/>
          </a:prstGeom>
          <a:noFill/>
        </p:spPr>
      </p:pic>
      <p:pic>
        <p:nvPicPr>
          <p:cNvPr id="1027" name="Picture 3" descr="http://www.bmu.de/files/inc/layout/image/gif/2009_icon_intern.gif">
            <a:hlinkClick r:id="rId2"/>
          </p:cNvPr>
          <p:cNvPicPr>
            <a:picLocks noChangeAspect="1" noChangeArrowheads="1"/>
          </p:cNvPicPr>
          <p:nvPr/>
        </p:nvPicPr>
        <p:blipFill>
          <a:blip r:embed="rId4"/>
          <a:srcRect/>
          <a:stretch>
            <a:fillRect/>
          </a:stretch>
        </p:blipFill>
        <p:spPr bwMode="auto">
          <a:xfrm>
            <a:off x="3830638" y="-173038"/>
            <a:ext cx="57150" cy="104775"/>
          </a:xfrm>
          <a:prstGeom prst="rect">
            <a:avLst/>
          </a:prstGeom>
          <a:noFill/>
        </p:spPr>
      </p:pic>
      <p:sp>
        <p:nvSpPr>
          <p:cNvPr id="6" name="Textfeld 5"/>
          <p:cNvSpPr txBox="1"/>
          <p:nvPr/>
        </p:nvSpPr>
        <p:spPr>
          <a:xfrm>
            <a:off x="285720" y="3286124"/>
            <a:ext cx="8572560" cy="1477328"/>
          </a:xfrm>
          <a:prstGeom prst="rect">
            <a:avLst/>
          </a:prstGeom>
          <a:noFill/>
        </p:spPr>
        <p:txBody>
          <a:bodyPr wrap="square" rtlCol="0">
            <a:spAutoFit/>
          </a:bodyPr>
          <a:lstStyle/>
          <a:p>
            <a:pPr>
              <a:buFont typeface="Wingdings" pitchFamily="2" charset="2"/>
              <a:buChar char="à"/>
            </a:pPr>
            <a:r>
              <a:rPr lang="de-DE" dirty="0" smtClean="0">
                <a:solidFill>
                  <a:schemeClr val="tx2">
                    <a:lumMod val="50000"/>
                  </a:schemeClr>
                </a:solidFill>
                <a:sym typeface="Wingdings" pitchFamily="2" charset="2"/>
              </a:rPr>
              <a:t>E10 stößt 50 bis 85% weniger Treibhausgase</a:t>
            </a:r>
            <a:r>
              <a:rPr lang="de-DE" sz="1600" dirty="0" smtClean="0">
                <a:solidFill>
                  <a:schemeClr val="tx2">
                    <a:lumMod val="50000"/>
                  </a:schemeClr>
                </a:solidFill>
                <a:sym typeface="Wingdings" pitchFamily="2" charset="2"/>
              </a:rPr>
              <a:t> </a:t>
            </a:r>
            <a:r>
              <a:rPr lang="de-DE" dirty="0" smtClean="0">
                <a:solidFill>
                  <a:schemeClr val="tx2">
                    <a:lumMod val="50000"/>
                  </a:schemeClr>
                </a:solidFill>
                <a:sym typeface="Wingdings" pitchFamily="2" charset="2"/>
              </a:rPr>
              <a:t>aus als fossile Benzine.</a:t>
            </a:r>
          </a:p>
          <a:p>
            <a:endParaRPr lang="de-DE" dirty="0" smtClean="0">
              <a:solidFill>
                <a:srgbClr val="FF0000"/>
              </a:solidFill>
              <a:sym typeface="Wingdings" pitchFamily="2" charset="2"/>
            </a:endParaRPr>
          </a:p>
          <a:p>
            <a:pPr>
              <a:buFont typeface="Wingdings" pitchFamily="2" charset="2"/>
              <a:buChar char="à"/>
            </a:pPr>
            <a:r>
              <a:rPr lang="de-DE" sz="1600" dirty="0" smtClean="0">
                <a:solidFill>
                  <a:schemeClr val="tx2">
                    <a:lumMod val="50000"/>
                  </a:schemeClr>
                </a:solidFill>
                <a:sym typeface="Wingdings" pitchFamily="2" charset="2"/>
              </a:rPr>
              <a:t> </a:t>
            </a:r>
            <a:r>
              <a:rPr lang="de-DE" dirty="0" smtClean="0">
                <a:solidFill>
                  <a:schemeClr val="tx2">
                    <a:lumMod val="50000"/>
                  </a:schemeClr>
                </a:solidFill>
                <a:sym typeface="Wingdings" pitchFamily="2" charset="2"/>
              </a:rPr>
              <a:t>Für das in Deutschland verwendete Ethanol wird kein Regenwald abgeholzt.</a:t>
            </a:r>
          </a:p>
          <a:p>
            <a:pPr>
              <a:buFont typeface="Wingdings" pitchFamily="2" charset="2"/>
              <a:buChar char="à"/>
            </a:pPr>
            <a:endParaRPr lang="de-DE" dirty="0" smtClean="0">
              <a:solidFill>
                <a:srgbClr val="FF0000"/>
              </a:solidFill>
              <a:sym typeface="Wingdings" pitchFamily="2" charset="2"/>
            </a:endParaRPr>
          </a:p>
          <a:p>
            <a:pPr>
              <a:buFont typeface="Wingdings" pitchFamily="2" charset="2"/>
              <a:buChar char="à"/>
            </a:pPr>
            <a:r>
              <a:rPr lang="de-DE" dirty="0" smtClean="0">
                <a:solidFill>
                  <a:schemeClr val="tx2">
                    <a:lumMod val="50000"/>
                  </a:schemeClr>
                </a:solidFill>
                <a:sym typeface="Wingdings" pitchFamily="2" charset="2"/>
              </a:rPr>
              <a:t>Bioethanol für E10 besteht zu 90% aus Getreide, welches in Europa angebaut wird.</a:t>
            </a:r>
            <a:endParaRPr lang="de-DE" dirty="0">
              <a:solidFill>
                <a:schemeClr val="tx2">
                  <a:lumMod val="50000"/>
                </a:schemeClr>
              </a:solidFill>
            </a:endParaRPr>
          </a:p>
        </p:txBody>
      </p:sp>
      <p:sp>
        <p:nvSpPr>
          <p:cNvPr id="8" name="Pfeil nach rechts 7"/>
          <p:cNvSpPr/>
          <p:nvPr/>
        </p:nvSpPr>
        <p:spPr>
          <a:xfrm rot="5400000">
            <a:off x="3571868" y="5214950"/>
            <a:ext cx="1857388" cy="1143008"/>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Folge</a:t>
            </a:r>
            <a:endParaRPr lang="de-DE" dirty="0"/>
          </a:p>
        </p:txBody>
      </p:sp>
      <p:sp>
        <p:nvSpPr>
          <p:cNvPr id="9" name="Textfeld 8"/>
          <p:cNvSpPr txBox="1"/>
          <p:nvPr/>
        </p:nvSpPr>
        <p:spPr>
          <a:xfrm>
            <a:off x="357158" y="5000636"/>
            <a:ext cx="3071834" cy="369332"/>
          </a:xfrm>
          <a:prstGeom prst="rect">
            <a:avLst/>
          </a:prstGeom>
          <a:noFill/>
        </p:spPr>
        <p:txBody>
          <a:bodyPr wrap="square" rtlCol="0">
            <a:spAutoFit/>
          </a:bodyPr>
          <a:lstStyle/>
          <a:p>
            <a:r>
              <a:rPr lang="de-DE" dirty="0" smtClean="0">
                <a:solidFill>
                  <a:srgbClr val="FF0000"/>
                </a:solidFill>
              </a:rPr>
              <a:t>Gewissen beruhigt, aber:</a:t>
            </a:r>
            <a:endParaRPr lang="de-DE"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0-#ppt_h/2"/>
                                          </p:val>
                                        </p:tav>
                                        <p:tav tm="100000">
                                          <p:val>
                                            <p:strVal val="#ppt_y"/>
                                          </p:val>
                                        </p:tav>
                                      </p:tavLst>
                                    </p:anim>
                                  </p:childTnLst>
                                </p:cTn>
                              </p:par>
                              <p:par>
                                <p:cTn id="27" presetID="3" presetClass="entr" presetSubtype="1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linds(horizontal)">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descr="http://diepresse.com/images/uploads_425/3/8/b/377739/uno220080418100459.jpg"/>
          <p:cNvPicPr>
            <a:picLocks noChangeAspect="1" noChangeArrowheads="1"/>
          </p:cNvPicPr>
          <p:nvPr/>
        </p:nvPicPr>
        <p:blipFill>
          <a:blip r:embed="rId2"/>
          <a:srcRect/>
          <a:stretch>
            <a:fillRect/>
          </a:stretch>
        </p:blipFill>
        <p:spPr bwMode="auto">
          <a:xfrm>
            <a:off x="5214942" y="857232"/>
            <a:ext cx="3415629" cy="2571768"/>
          </a:xfrm>
          <a:prstGeom prst="rect">
            <a:avLst/>
          </a:prstGeom>
          <a:noFill/>
        </p:spPr>
      </p:pic>
      <p:sp>
        <p:nvSpPr>
          <p:cNvPr id="4" name="Rechteck 3"/>
          <p:cNvSpPr/>
          <p:nvPr/>
        </p:nvSpPr>
        <p:spPr>
          <a:xfrm>
            <a:off x="428596" y="3643314"/>
            <a:ext cx="8072494" cy="2800767"/>
          </a:xfrm>
          <a:prstGeom prst="rect">
            <a:avLst/>
          </a:prstGeom>
        </p:spPr>
        <p:txBody>
          <a:bodyPr wrap="square">
            <a:spAutoFit/>
          </a:bodyPr>
          <a:lstStyle/>
          <a:p>
            <a:r>
              <a:rPr lang="de-DE" dirty="0" smtClean="0">
                <a:sym typeface="Wingdings" pitchFamily="2" charset="2"/>
              </a:rPr>
              <a:t> </a:t>
            </a:r>
            <a:r>
              <a:rPr lang="de-DE" dirty="0" smtClean="0"/>
              <a:t>"142 Millionen Tonnen Getreide wurden weltweit im letzten Jahr für Biosprit verbraucht - genug, um 420 Millionen Menschen ein Jahr lang zu ernähren."     </a:t>
            </a:r>
            <a:r>
              <a:rPr lang="de-DE" sz="1400" dirty="0" smtClean="0"/>
              <a:t>Martin Hofstetter, Greenpeace-Agrarexperte</a:t>
            </a:r>
          </a:p>
          <a:p>
            <a:pPr>
              <a:buFont typeface="Wingdings" pitchFamily="2" charset="2"/>
              <a:buChar char="à"/>
            </a:pPr>
            <a:r>
              <a:rPr lang="de-DE" dirty="0" smtClean="0"/>
              <a:t>Mit jeder 50-Liter-Tankfüllung des Biokraftstoffs E10 laufen 15 Kilogramm Getreide in den Tank. </a:t>
            </a:r>
          </a:p>
          <a:p>
            <a:pPr>
              <a:buFont typeface="Wingdings" pitchFamily="2" charset="2"/>
              <a:buChar char="à"/>
            </a:pPr>
            <a:r>
              <a:rPr lang="de-DE" dirty="0" smtClean="0"/>
              <a:t>Die gleiche Menge Getreide reicht zur Herstellung von rund 18 Kilogramm Brot.</a:t>
            </a:r>
          </a:p>
          <a:p>
            <a:pPr>
              <a:buFont typeface="Wingdings" pitchFamily="2" charset="2"/>
              <a:buChar char="à"/>
            </a:pPr>
            <a:r>
              <a:rPr lang="de-DE" dirty="0" smtClean="0"/>
              <a:t>"Es ist absurd, Getreide zu verbrennen, während manche Menschen auf der Welt nicht genug zu essen haben." </a:t>
            </a:r>
            <a:r>
              <a:rPr lang="de-DE" sz="1400" dirty="0" smtClean="0"/>
              <a:t>Peter Becker, Präsident des Zentralverbands des Deutschen Bäckerhandwerks</a:t>
            </a:r>
            <a:endParaRPr lang="de-DE" sz="1400" dirty="0"/>
          </a:p>
        </p:txBody>
      </p:sp>
      <p:sp>
        <p:nvSpPr>
          <p:cNvPr id="5" name="Rechteck 4"/>
          <p:cNvSpPr/>
          <p:nvPr/>
        </p:nvSpPr>
        <p:spPr>
          <a:xfrm>
            <a:off x="1142976" y="71414"/>
            <a:ext cx="6929486" cy="584775"/>
          </a:xfrm>
          <a:prstGeom prst="rect">
            <a:avLst/>
          </a:prstGeom>
        </p:spPr>
        <p:txBody>
          <a:bodyPr wrap="square">
            <a:spAutoFit/>
          </a:bodyPr>
          <a:lstStyle/>
          <a:p>
            <a:pPr algn="ctr"/>
            <a:r>
              <a:rPr lang="de-DE" sz="3200" dirty="0" smtClean="0">
                <a:solidFill>
                  <a:schemeClr val="accent1"/>
                </a:solidFill>
                <a:latin typeface="+mj-lt"/>
              </a:rPr>
              <a:t>Umweltschutz-paradox: Biosprit E10</a:t>
            </a:r>
            <a:endParaRPr lang="de-DE" sz="3200" dirty="0">
              <a:solidFill>
                <a:schemeClr val="accent1"/>
              </a:solidFill>
              <a:latin typeface="+mj-lt"/>
            </a:endParaRPr>
          </a:p>
        </p:txBody>
      </p:sp>
      <p:pic>
        <p:nvPicPr>
          <p:cNvPr id="2050" name="Picture 2" descr="http://www.gonorrea.ch/pic/Weltweit_hungern.jpg"/>
          <p:cNvPicPr>
            <a:picLocks noChangeAspect="1" noChangeArrowheads="1"/>
          </p:cNvPicPr>
          <p:nvPr/>
        </p:nvPicPr>
        <p:blipFill>
          <a:blip r:embed="rId3"/>
          <a:srcRect/>
          <a:stretch>
            <a:fillRect/>
          </a:stretch>
        </p:blipFill>
        <p:spPr bwMode="auto">
          <a:xfrm>
            <a:off x="357158" y="857232"/>
            <a:ext cx="3357586" cy="261891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amond(in)">
                                      <p:cBhvr>
                                        <p:cTn id="7" dur="1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additive="base">
                                        <p:cTn id="1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additive="base">
                                        <p:cTn id="23"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 calcmode="lin" valueType="num">
                                      <p:cBhvr additive="base">
                                        <p:cTn id="29"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 calcmode="lin" valueType="num">
                                      <p:cBhvr additive="base">
                                        <p:cTn id="35"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45996" y="214290"/>
            <a:ext cx="7226466" cy="584775"/>
          </a:xfrm>
          <a:prstGeom prst="rect">
            <a:avLst/>
          </a:prstGeom>
        </p:spPr>
        <p:txBody>
          <a:bodyPr wrap="none">
            <a:spAutoFit/>
          </a:bodyPr>
          <a:lstStyle/>
          <a:p>
            <a:pPr algn="ctr"/>
            <a:r>
              <a:rPr lang="de-DE" sz="3200" dirty="0" smtClean="0">
                <a:solidFill>
                  <a:schemeClr val="accent1"/>
                </a:solidFill>
                <a:latin typeface="+mj-lt"/>
              </a:rPr>
              <a:t>Umweltschutz-paradox: Palmölproduktion</a:t>
            </a:r>
            <a:endParaRPr lang="de-DE" sz="3200" dirty="0">
              <a:solidFill>
                <a:schemeClr val="accent1"/>
              </a:solidFill>
              <a:latin typeface="+mj-lt"/>
            </a:endParaRPr>
          </a:p>
        </p:txBody>
      </p:sp>
      <p:sp>
        <p:nvSpPr>
          <p:cNvPr id="4" name="Inhaltsplatzhalter 3"/>
          <p:cNvSpPr>
            <a:spLocks noGrp="1"/>
          </p:cNvSpPr>
          <p:nvPr>
            <p:ph idx="1"/>
          </p:nvPr>
        </p:nvSpPr>
        <p:spPr>
          <a:xfrm>
            <a:off x="0" y="1000108"/>
            <a:ext cx="9144000" cy="3065156"/>
          </a:xfrm>
        </p:spPr>
        <p:txBody>
          <a:bodyPr>
            <a:noAutofit/>
          </a:bodyPr>
          <a:lstStyle/>
          <a:p>
            <a:r>
              <a:rPr lang="de-DE" sz="2400" dirty="0" smtClean="0"/>
              <a:t>Beimischung zum Diesel.</a:t>
            </a:r>
          </a:p>
          <a:p>
            <a:r>
              <a:rPr lang="de-DE" sz="2400" dirty="0" smtClean="0"/>
              <a:t>Verringert den CO2-Ausstoß</a:t>
            </a:r>
          </a:p>
          <a:p>
            <a:r>
              <a:rPr lang="de-DE" sz="2400" dirty="0" smtClean="0"/>
              <a:t>Finnische Neste </a:t>
            </a:r>
            <a:r>
              <a:rPr lang="de-DE" sz="2400" dirty="0" err="1" smtClean="0"/>
              <a:t>Oil</a:t>
            </a:r>
            <a:r>
              <a:rPr lang="de-DE" sz="2400" dirty="0" smtClean="0"/>
              <a:t> produzierte im Jahr 2007 über 170000t Biodiesel.</a:t>
            </a:r>
          </a:p>
          <a:p>
            <a:r>
              <a:rPr lang="de-DE" sz="2400" dirty="0" smtClean="0"/>
              <a:t>Heidelberger </a:t>
            </a:r>
            <a:r>
              <a:rPr lang="de-DE" sz="2400" dirty="0" err="1" smtClean="0"/>
              <a:t>Ifeu</a:t>
            </a:r>
            <a:r>
              <a:rPr lang="de-DE" sz="2400" dirty="0" smtClean="0"/>
              <a:t>-Institut attestiert gute Energie- und Klimabilanz </a:t>
            </a:r>
          </a:p>
          <a:p>
            <a:r>
              <a:rPr lang="de-DE" sz="2400" dirty="0" smtClean="0"/>
              <a:t>Seit 2007 muss in Malaysia verkaufter Diesel 5% verestertes Palmöl enthalten.</a:t>
            </a:r>
          </a:p>
          <a:p>
            <a:r>
              <a:rPr lang="de-DE" sz="2400" dirty="0" smtClean="0"/>
              <a:t>Unabhängigkeit von fossilen Energieträgern.</a:t>
            </a:r>
          </a:p>
        </p:txBody>
      </p:sp>
      <p:sp>
        <p:nvSpPr>
          <p:cNvPr id="6" name="Pfeil nach rechts 5"/>
          <p:cNvSpPr/>
          <p:nvPr/>
        </p:nvSpPr>
        <p:spPr>
          <a:xfrm rot="5400000">
            <a:off x="3571868" y="5214950"/>
            <a:ext cx="1857388" cy="1143008"/>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Folge</a:t>
            </a:r>
            <a:endParaRPr lang="de-DE" dirty="0"/>
          </a:p>
        </p:txBody>
      </p:sp>
      <p:sp>
        <p:nvSpPr>
          <p:cNvPr id="5" name="Rechteck 4"/>
          <p:cNvSpPr/>
          <p:nvPr/>
        </p:nvSpPr>
        <p:spPr>
          <a:xfrm>
            <a:off x="571472" y="5000636"/>
            <a:ext cx="2641044" cy="369332"/>
          </a:xfrm>
          <a:prstGeom prst="rect">
            <a:avLst/>
          </a:prstGeom>
        </p:spPr>
        <p:txBody>
          <a:bodyPr wrap="none">
            <a:spAutoFit/>
          </a:bodyPr>
          <a:lstStyle/>
          <a:p>
            <a:r>
              <a:rPr lang="de-DE" dirty="0" smtClean="0">
                <a:solidFill>
                  <a:srgbClr val="FF0000"/>
                </a:solidFill>
              </a:rPr>
              <a:t>Gewissen beruhigt, aber:</a:t>
            </a:r>
            <a:endParaRPr lang="de-DE"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linds(horizontal)">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90" name="Picture 6" descr="http://amazonien.cdhq.de/img/regenwald4.jpg"/>
          <p:cNvPicPr>
            <a:picLocks noChangeAspect="1" noChangeArrowheads="1"/>
          </p:cNvPicPr>
          <p:nvPr/>
        </p:nvPicPr>
        <p:blipFill>
          <a:blip r:embed="rId2"/>
          <a:srcRect/>
          <a:stretch>
            <a:fillRect/>
          </a:stretch>
        </p:blipFill>
        <p:spPr bwMode="auto">
          <a:xfrm>
            <a:off x="500034" y="1214422"/>
            <a:ext cx="3536180" cy="2357454"/>
          </a:xfrm>
          <a:prstGeom prst="rect">
            <a:avLst/>
          </a:prstGeom>
          <a:noFill/>
        </p:spPr>
      </p:pic>
      <p:pic>
        <p:nvPicPr>
          <p:cNvPr id="41994" name="Picture 10" descr="http://www.greenpeace.de/typo3temp/GB/a8aa0fff67.jpg"/>
          <p:cNvPicPr>
            <a:picLocks noChangeAspect="1" noChangeArrowheads="1"/>
          </p:cNvPicPr>
          <p:nvPr/>
        </p:nvPicPr>
        <p:blipFill>
          <a:blip r:embed="rId3"/>
          <a:srcRect/>
          <a:stretch>
            <a:fillRect/>
          </a:stretch>
        </p:blipFill>
        <p:spPr bwMode="auto">
          <a:xfrm>
            <a:off x="5072066" y="1238532"/>
            <a:ext cx="3500462" cy="2340934"/>
          </a:xfrm>
          <a:prstGeom prst="rect">
            <a:avLst/>
          </a:prstGeom>
          <a:noFill/>
        </p:spPr>
      </p:pic>
      <p:sp>
        <p:nvSpPr>
          <p:cNvPr id="5" name="Rechteck 4"/>
          <p:cNvSpPr/>
          <p:nvPr/>
        </p:nvSpPr>
        <p:spPr>
          <a:xfrm>
            <a:off x="845996" y="214290"/>
            <a:ext cx="7226466" cy="584775"/>
          </a:xfrm>
          <a:prstGeom prst="rect">
            <a:avLst/>
          </a:prstGeom>
        </p:spPr>
        <p:txBody>
          <a:bodyPr wrap="none">
            <a:spAutoFit/>
          </a:bodyPr>
          <a:lstStyle/>
          <a:p>
            <a:pPr algn="ctr"/>
            <a:r>
              <a:rPr lang="de-DE" sz="3200" dirty="0" smtClean="0">
                <a:solidFill>
                  <a:schemeClr val="accent1"/>
                </a:solidFill>
                <a:latin typeface="+mj-lt"/>
              </a:rPr>
              <a:t>Umweltschutz-paradox: Palmölproduktion</a:t>
            </a:r>
            <a:endParaRPr lang="de-DE" sz="3200" dirty="0">
              <a:solidFill>
                <a:schemeClr val="accent1"/>
              </a:solidFill>
              <a:latin typeface="+mj-lt"/>
            </a:endParaRPr>
          </a:p>
        </p:txBody>
      </p:sp>
      <p:sp>
        <p:nvSpPr>
          <p:cNvPr id="6" name="Textfeld 5"/>
          <p:cNvSpPr txBox="1"/>
          <p:nvPr/>
        </p:nvSpPr>
        <p:spPr>
          <a:xfrm>
            <a:off x="0" y="4143380"/>
            <a:ext cx="9144000" cy="1200329"/>
          </a:xfrm>
          <a:prstGeom prst="rect">
            <a:avLst/>
          </a:prstGeom>
          <a:noFill/>
        </p:spPr>
        <p:txBody>
          <a:bodyPr wrap="square" rtlCol="0">
            <a:spAutoFit/>
          </a:bodyPr>
          <a:lstStyle/>
          <a:p>
            <a:r>
              <a:rPr lang="de-DE" sz="2400" dirty="0" smtClean="0">
                <a:solidFill>
                  <a:srgbClr val="FF0000"/>
                </a:solidFill>
                <a:sym typeface="Wingdings" pitchFamily="2" charset="2"/>
              </a:rPr>
              <a:t> Rodung der Regenwälder für Palmplantagen!</a:t>
            </a:r>
          </a:p>
          <a:p>
            <a:endParaRPr lang="de-DE" sz="2400" dirty="0" smtClean="0">
              <a:solidFill>
                <a:srgbClr val="FF0000"/>
              </a:solidFill>
              <a:sym typeface="Wingdings" pitchFamily="2" charset="2"/>
            </a:endParaRPr>
          </a:p>
          <a:p>
            <a:r>
              <a:rPr lang="de-DE" sz="2400" dirty="0" smtClean="0">
                <a:solidFill>
                  <a:srgbClr val="FF0000"/>
                </a:solidFill>
                <a:sym typeface="Wingdings" pitchFamily="2" charset="2"/>
              </a:rPr>
              <a:t> Zerstörung wichtiger Lebensräume für Tiere und Naturvölker!</a:t>
            </a:r>
            <a:endParaRPr lang="de-DE"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1990"/>
                                        </p:tgtEl>
                                        <p:attrNameLst>
                                          <p:attrName>style.visibility</p:attrName>
                                        </p:attrNameLst>
                                      </p:cBhvr>
                                      <p:to>
                                        <p:strVal val="visible"/>
                                      </p:to>
                                    </p:set>
                                    <p:animEffect transition="in" filter="diamond(in)">
                                      <p:cBhvr>
                                        <p:cTn id="7" dur="1000"/>
                                        <p:tgtEl>
                                          <p:spTgt spid="4199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1994"/>
                                        </p:tgtEl>
                                        <p:attrNameLst>
                                          <p:attrName>style.visibility</p:attrName>
                                        </p:attrNameLst>
                                      </p:cBhvr>
                                      <p:to>
                                        <p:strVal val="visible"/>
                                      </p:to>
                                    </p:set>
                                    <p:animEffect transition="in" filter="diamond(in)">
                                      <p:cBhvr>
                                        <p:cTn id="12" dur="1000"/>
                                        <p:tgtEl>
                                          <p:spTgt spid="4199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additive="base">
                                        <p:cTn id="2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0034" y="214290"/>
            <a:ext cx="8229600" cy="1143000"/>
          </a:xfrm>
        </p:spPr>
        <p:txBody>
          <a:bodyPr>
            <a:normAutofit fontScale="90000"/>
          </a:bodyPr>
          <a:lstStyle/>
          <a:p>
            <a:pPr algn="ctr"/>
            <a:r>
              <a:rPr lang="de-DE" dirty="0" smtClean="0"/>
              <a:t>Exkurs:</a:t>
            </a:r>
            <a:br>
              <a:rPr lang="de-DE" dirty="0" smtClean="0"/>
            </a:br>
            <a:r>
              <a:rPr lang="de-DE" dirty="0" smtClean="0"/>
              <a:t>Klimadebatte </a:t>
            </a:r>
            <a:r>
              <a:rPr lang="de-DE" dirty="0" smtClean="0"/>
              <a:t>in der Öffentlichkeit</a:t>
            </a:r>
            <a:endParaRPr lang="de-DE" dirty="0"/>
          </a:p>
        </p:txBody>
      </p:sp>
      <p:sp>
        <p:nvSpPr>
          <p:cNvPr id="3" name="Inhaltsplatzhalter 2"/>
          <p:cNvSpPr>
            <a:spLocks noGrp="1"/>
          </p:cNvSpPr>
          <p:nvPr>
            <p:ph idx="1"/>
          </p:nvPr>
        </p:nvSpPr>
        <p:spPr>
          <a:xfrm>
            <a:off x="457200" y="1428736"/>
            <a:ext cx="8229600" cy="3571900"/>
          </a:xfrm>
        </p:spPr>
        <p:txBody>
          <a:bodyPr/>
          <a:lstStyle/>
          <a:p>
            <a:r>
              <a:rPr lang="de-DE" sz="1600" b="1" dirty="0" smtClean="0"/>
              <a:t>„Welche Autos sind die größten Umweltsünder?“ </a:t>
            </a:r>
            <a:r>
              <a:rPr lang="de-DE" sz="1600" b="1" dirty="0" smtClean="0">
                <a:sym typeface="Wingdings" pitchFamily="2" charset="2"/>
              </a:rPr>
              <a:t> Spiegel, 07.02.2007</a:t>
            </a:r>
          </a:p>
          <a:p>
            <a:r>
              <a:rPr lang="de-DE" sz="1600" b="1" dirty="0" smtClean="0">
                <a:sym typeface="Wingdings" pitchFamily="2" charset="2"/>
              </a:rPr>
              <a:t>„</a:t>
            </a:r>
            <a:r>
              <a:rPr lang="de-DE" sz="1600" b="1" dirty="0" smtClean="0"/>
              <a:t>Das EU-Parlament hat eine Richtlinie erlassen, nach der Umweltsünder zukünftig überall in der EU mit strafrechtlicher Verfolgung rechnen müssen.“ </a:t>
            </a:r>
            <a:r>
              <a:rPr lang="de-DE" sz="1600" b="1" dirty="0" smtClean="0">
                <a:sym typeface="Wingdings" pitchFamily="2" charset="2"/>
              </a:rPr>
              <a:t> Focus, 21.05.2008</a:t>
            </a:r>
          </a:p>
          <a:p>
            <a:r>
              <a:rPr lang="de-DE" sz="1600" b="1" dirty="0" smtClean="0">
                <a:sym typeface="Wingdings" pitchFamily="2" charset="2"/>
              </a:rPr>
              <a:t>„</a:t>
            </a:r>
            <a:r>
              <a:rPr lang="de-DE" sz="1600" b="1" dirty="0" smtClean="0"/>
              <a:t>Die Umweltsünder aus den Umweltministerien.“ </a:t>
            </a:r>
            <a:r>
              <a:rPr lang="de-DE" sz="1600" b="1" dirty="0" smtClean="0">
                <a:sym typeface="Wingdings" pitchFamily="2" charset="2"/>
              </a:rPr>
              <a:t> Welt, 20.04.2009</a:t>
            </a:r>
          </a:p>
          <a:p>
            <a:r>
              <a:rPr lang="de-DE" sz="1600" b="1" dirty="0" smtClean="0">
                <a:sym typeface="Wingdings" pitchFamily="2" charset="2"/>
              </a:rPr>
              <a:t>„</a:t>
            </a:r>
            <a:r>
              <a:rPr lang="de-DE" sz="1600" b="1" dirty="0" smtClean="0"/>
              <a:t>Minister Trittin hat vom Papst gelernt.“ </a:t>
            </a:r>
            <a:r>
              <a:rPr lang="de-DE" sz="1600" b="1" dirty="0" smtClean="0">
                <a:sym typeface="Wingdings" pitchFamily="2" charset="2"/>
              </a:rPr>
              <a:t> Tagesspiegel, 04.06.2004</a:t>
            </a:r>
          </a:p>
          <a:p>
            <a:r>
              <a:rPr lang="de-DE" sz="1600" b="1" dirty="0" smtClean="0">
                <a:sym typeface="Wingdings" pitchFamily="2" charset="2"/>
              </a:rPr>
              <a:t>„Die Ablasshändler des Klimaschutzes: Umweltsünder können ihr schlechtes Gewissen durch Spenden entlasten. So kann man etwa in der Schweiz „klimaneutrale“ Skiferien buchen - der Hotelier verpflichtet sich, für ein Klimaprojekt zu spenden.“  FAZ, 16.02.2011</a:t>
            </a:r>
          </a:p>
          <a:p>
            <a:r>
              <a:rPr lang="de-DE" sz="1600" b="1" dirty="0" smtClean="0"/>
              <a:t>„‘Die UNO braucht endlich eine eigene Umweltagentur, um drastische Strafen gegen derartige Umweltsünder verhängen zu können‘, sagte die Grünen-Chefin“ </a:t>
            </a:r>
            <a:r>
              <a:rPr lang="de-DE" sz="1600" b="1" dirty="0" smtClean="0">
                <a:sym typeface="Wingdings" pitchFamily="2" charset="2"/>
              </a:rPr>
              <a:t> Tagesspiegel, 25.05.2010</a:t>
            </a:r>
            <a:endParaRPr lang="de-DE" sz="1600" b="1" dirty="0" smtClean="0"/>
          </a:p>
          <a:p>
            <a:pPr>
              <a:buNone/>
            </a:pPr>
            <a:endParaRPr lang="de-DE" dirty="0"/>
          </a:p>
        </p:txBody>
      </p:sp>
      <p:sp>
        <p:nvSpPr>
          <p:cNvPr id="4" name="Pfeil nach rechts 3"/>
          <p:cNvSpPr/>
          <p:nvPr/>
        </p:nvSpPr>
        <p:spPr>
          <a:xfrm>
            <a:off x="428596" y="5429264"/>
            <a:ext cx="1143008" cy="642942"/>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a:t>
            </a:r>
            <a:endParaRPr lang="de-DE" dirty="0"/>
          </a:p>
        </p:txBody>
      </p:sp>
      <p:sp>
        <p:nvSpPr>
          <p:cNvPr id="5" name="Textfeld 4"/>
          <p:cNvSpPr txBox="1"/>
          <p:nvPr/>
        </p:nvSpPr>
        <p:spPr>
          <a:xfrm>
            <a:off x="1071538" y="4917056"/>
            <a:ext cx="6929486" cy="369332"/>
          </a:xfrm>
          <a:prstGeom prst="rect">
            <a:avLst/>
          </a:prstGeom>
          <a:noFill/>
        </p:spPr>
        <p:txBody>
          <a:bodyPr wrap="square" rtlCol="0">
            <a:spAutoFit/>
          </a:bodyPr>
          <a:lstStyle/>
          <a:p>
            <a:pPr algn="ctr"/>
            <a:r>
              <a:rPr lang="de-DE" dirty="0" smtClean="0"/>
              <a:t>In der öffentlichen Debatte werden religiöse Begriffe verwendet.</a:t>
            </a:r>
          </a:p>
        </p:txBody>
      </p:sp>
      <p:sp>
        <p:nvSpPr>
          <p:cNvPr id="6" name="Rechteck 5"/>
          <p:cNvSpPr/>
          <p:nvPr/>
        </p:nvSpPr>
        <p:spPr>
          <a:xfrm>
            <a:off x="1643042" y="5497313"/>
            <a:ext cx="5429288" cy="646331"/>
          </a:xfrm>
          <a:prstGeom prst="rect">
            <a:avLst/>
          </a:prstGeom>
        </p:spPr>
        <p:txBody>
          <a:bodyPr wrap="square">
            <a:spAutoFit/>
          </a:bodyPr>
          <a:lstStyle/>
          <a:p>
            <a:r>
              <a:rPr lang="de-DE" dirty="0" smtClean="0">
                <a:solidFill>
                  <a:srgbClr val="FF0000"/>
                </a:solidFill>
              </a:rPr>
              <a:t>Gefahr: Umweltschutzbewegung wird ideologisiert. </a:t>
            </a:r>
          </a:p>
          <a:p>
            <a:r>
              <a:rPr lang="de-DE" dirty="0" smtClean="0">
                <a:solidFill>
                  <a:srgbClr val="FF0000"/>
                </a:solidFill>
                <a:sym typeface="Wingdings" pitchFamily="2" charset="2"/>
              </a:rPr>
              <a:t> religiöse Bewegung?</a:t>
            </a:r>
            <a:endParaRPr lang="de-DE"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amond(i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par>
                                <p:cTn id="14" presetID="2" presetClass="entr" presetSubtype="8"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0-#ppt_w/2"/>
                                          </p:val>
                                        </p:tav>
                                        <p:tav tm="100000">
                                          <p:val>
                                            <p:strVal val="#ppt_x"/>
                                          </p:val>
                                        </p:tav>
                                      </p:tavLst>
                                    </p:anim>
                                    <p:anim calcmode="lin" valueType="num">
                                      <p:cBhvr additive="base">
                                        <p:cTn id="17"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yperion">
  <a:themeElements>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Hyperion">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yperion">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919</Words>
  <Application>Microsoft Office PowerPoint</Application>
  <PresentationFormat>Bildschirmpräsentation (4:3)</PresentationFormat>
  <Paragraphs>104</Paragraphs>
  <Slides>13</Slides>
  <Notes>0</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Hyperion</vt:lpstr>
      <vt:lpstr>Umweltsünder – Umweltverschmutzer?</vt:lpstr>
      <vt:lpstr>Ziel diese Vortrags:</vt:lpstr>
      <vt:lpstr>Ethische Überlegungen I</vt:lpstr>
      <vt:lpstr>Umweltschutz-paradox</vt:lpstr>
      <vt:lpstr>Folie 5</vt:lpstr>
      <vt:lpstr>Folie 6</vt:lpstr>
      <vt:lpstr>Folie 7</vt:lpstr>
      <vt:lpstr>Folie 8</vt:lpstr>
      <vt:lpstr>Exkurs: Klimadebatte in der Öffentlichkeit</vt:lpstr>
      <vt:lpstr>Ethische Überlegungen II</vt:lpstr>
      <vt:lpstr>Ethische Überlegungen II</vt:lpstr>
      <vt:lpstr>Beispiel Atomkraft</vt:lpstr>
      <vt:lpstr>Beispiel Atomkraft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Thomas Bauer</dc:creator>
  <cp:lastModifiedBy>Thomas Bauer</cp:lastModifiedBy>
  <cp:revision>73</cp:revision>
  <dcterms:created xsi:type="dcterms:W3CDTF">2011-04-05T07:11:47Z</dcterms:created>
  <dcterms:modified xsi:type="dcterms:W3CDTF">2011-04-08T13:24:38Z</dcterms:modified>
</cp:coreProperties>
</file>